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2"/>
  </p:notesMasterIdLst>
  <p:sldIdLst>
    <p:sldId id="256" r:id="rId5"/>
    <p:sldId id="257" r:id="rId6"/>
    <p:sldId id="310" r:id="rId7"/>
    <p:sldId id="269" r:id="rId8"/>
    <p:sldId id="258" r:id="rId9"/>
    <p:sldId id="270" r:id="rId10"/>
    <p:sldId id="271" r:id="rId11"/>
    <p:sldId id="308" r:id="rId12"/>
    <p:sldId id="259" r:id="rId13"/>
    <p:sldId id="260" r:id="rId14"/>
    <p:sldId id="261" r:id="rId15"/>
    <p:sldId id="263" r:id="rId16"/>
    <p:sldId id="264" r:id="rId17"/>
    <p:sldId id="265" r:id="rId18"/>
    <p:sldId id="266" r:id="rId19"/>
    <p:sldId id="309" r:id="rId20"/>
    <p:sldId id="31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92318"/>
  </p:normalViewPr>
  <p:slideViewPr>
    <p:cSldViewPr snapToGrid="0">
      <p:cViewPr varScale="1">
        <p:scale>
          <a:sx n="50" d="100"/>
          <a:sy n="50" d="100"/>
        </p:scale>
        <p:origin x="17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42FF-49ED-4FA2-A520-D016D735DB81}" type="datetimeFigureOut">
              <a:rPr lang="nl-NL" smtClean="0"/>
              <a:t>22-11-19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0EDD1-89D7-4787-964B-42E940F527FE}" type="slidenum">
              <a:rPr lang="nl-NL" smtClean="0"/>
              <a:t>‹nr.›</a:t>
            </a:fld>
            <a:endParaRPr lang="nl-NL"/>
          </a:p>
        </p:txBody>
      </p:sp>
    </p:spTree>
    <p:extLst>
      <p:ext uri="{BB962C8B-B14F-4D97-AF65-F5344CB8AC3E}">
        <p14:creationId xmlns:p14="http://schemas.microsoft.com/office/powerpoint/2010/main" val="193170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6</a:t>
            </a:fld>
            <a:endParaRPr lang="nl-NL"/>
          </a:p>
        </p:txBody>
      </p:sp>
    </p:spTree>
    <p:extLst>
      <p:ext uri="{BB962C8B-B14F-4D97-AF65-F5344CB8AC3E}">
        <p14:creationId xmlns:p14="http://schemas.microsoft.com/office/powerpoint/2010/main" val="382186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90EDD1-89D7-4787-964B-42E940F527FE}" type="slidenum">
              <a:rPr lang="nl-NL" smtClean="0"/>
              <a:t>14</a:t>
            </a:fld>
            <a:endParaRPr lang="nl-NL"/>
          </a:p>
        </p:txBody>
      </p:sp>
    </p:spTree>
    <p:extLst>
      <p:ext uri="{BB962C8B-B14F-4D97-AF65-F5344CB8AC3E}">
        <p14:creationId xmlns:p14="http://schemas.microsoft.com/office/powerpoint/2010/main" val="324026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4529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11/22/19</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9860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3802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494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66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11/22/19</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6523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52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700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3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11/22/19</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850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11/22/19</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3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11/22/19</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16348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olkskrant.nl/nieuws-achtergrond/blue-zones-levenslessen-voor-iedereen~b128bfb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w-nutrition.com/"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uurzaambedrijfsleven.nl/future-leadership/30905/nieuwe-economie-mv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ilans.nl/artikelen/12-technologische-ontwikkelingen-in-de-zorg" TargetMode="External"/><Relationship Id="rId2" Type="http://schemas.openxmlformats.org/officeDocument/2006/relationships/hyperlink" Target="https://www.youtube.com/watch?v=1OZlkAlCdFc"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a:bodyPr>
          <a:lstStyle/>
          <a:p>
            <a:pPr algn="r"/>
            <a:r>
              <a:rPr lang="nl-NL" dirty="0"/>
              <a:t>College 2: Trends in leefpatronen</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IBS Mijn onderneming</a:t>
            </a:r>
            <a:endParaRPr lang="nl-NL"/>
          </a:p>
          <a:p>
            <a:pPr algn="l"/>
            <a:r>
              <a:rPr lang="nl-NL" dirty="0"/>
              <a:t>Les 2 Lifestyle</a:t>
            </a:r>
            <a:endParaRPr lang="nl-NL"/>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Inleiding blue zones</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700"/>
              <a:t>Blue Zones zijn gebieden in de wereld waar relatief veel mensen in goede gezondheid honderd jaar en ouder worden. Sardinië is een van die plekken. Ouderdom wordt er gerespecteerd: ouderen worden er voor vol aangezien; hun levenswijsheid wordt op prijs gesteld en ze zijn volwaardig deel van het familieleven. ONVZ nam er een kijkje en vroeg de Sardijnen naar hun geheimen voor een lang en gezond leven.</a:t>
            </a:r>
          </a:p>
          <a:p>
            <a:r>
              <a:rPr lang="nl-NL" sz="1700"/>
              <a:t>Bekijk de korte documentaire: </a:t>
            </a:r>
            <a:r>
              <a:rPr lang="nl-NL" sz="1700">
                <a:hlinkClick r:id="rId2"/>
              </a:rPr>
              <a:t>https://www.volkskrant.nl/nieuws-achtergrond/blue-zones-levenslessen-voor-iedereen~b128bfbb/</a:t>
            </a:r>
            <a:endParaRPr lang="nl-NL" sz="1700"/>
          </a:p>
          <a:p>
            <a:r>
              <a:rPr lang="nl-NL" sz="1700"/>
              <a:t>Beantwoord de volgende vragen:</a:t>
            </a:r>
            <a:br>
              <a:rPr lang="nl-NL" sz="1700"/>
            </a:br>
            <a:r>
              <a:rPr lang="nl-NL" sz="1700"/>
              <a:t>Welke gezondheidsfactoren komen aanbod voor een langer leven?</a:t>
            </a:r>
            <a:br>
              <a:rPr lang="nl-NL" sz="1700"/>
            </a:br>
            <a:r>
              <a:rPr lang="nl-NL" sz="1700"/>
              <a:t>Hoe wordt de genegenheid beïnvloed?</a:t>
            </a:r>
            <a:br>
              <a:rPr lang="nl-NL" sz="1700"/>
            </a:br>
            <a:r>
              <a:rPr lang="nl-NL" sz="1700"/>
              <a:t>Welke rol spelen ouderen in de samenleving van de Sardijnen?</a:t>
            </a:r>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Terugkerende factoren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000"/>
              <a:t>In verschillende onderzoeken en interviews is gezocht naar terugkerende factoren die maken dat het leven in deze gebieden zoveel gezonder is. Dit heeft geresulteerd in negen gemeenschappelijke kenmerken van de Blue Zones:</a:t>
            </a:r>
          </a:p>
          <a:p>
            <a:r>
              <a:rPr lang="nl-NL" sz="1000"/>
              <a:t>Beweeg natuurlijk: geen sportschool, maar leven in een omgeving die stimuleert om te bewegen zonder er bij na te denken;</a:t>
            </a:r>
          </a:p>
          <a:p>
            <a:r>
              <a:rPr lang="nl-NL" sz="1000"/>
              <a:t>Ken je doel: weet waarvoor je ’s ochtends wakker wilt worden. Het hebben van een doel kan zeven jaar extra levensverwachting opleveren;</a:t>
            </a:r>
          </a:p>
          <a:p>
            <a:r>
              <a:rPr lang="nl-NL" sz="1000"/>
              <a:t>Zo min mogelijk stress: neem dagelijks tijd voor ontspanning;</a:t>
            </a:r>
          </a:p>
          <a:p>
            <a:r>
              <a:rPr lang="nl-NL" sz="1000"/>
              <a:t>De 80%-regel: verlaag je calorie-inname met 20%;</a:t>
            </a:r>
          </a:p>
          <a:p>
            <a:r>
              <a:rPr lang="nl-NL" sz="1000"/>
              <a:t>Plantaardig voedsel: zelf verbouwen, vooral bonen horen bij de dagelijkse voeding van de meeste honderdjarigen;</a:t>
            </a:r>
          </a:p>
          <a:p>
            <a:r>
              <a:rPr lang="nl-NL" sz="1000"/>
              <a:t>Wijn: drink regelmatig, met mate en tijdens het eten of gezellig samenzijn met vrienden;</a:t>
            </a:r>
          </a:p>
          <a:p>
            <a:r>
              <a:rPr lang="nl-NL" sz="1000"/>
              <a:t>Gelijkgestemden: behoren tot een groep waarmee regelmatig wordt samengekomen heeft een positieve invloed op de gezondheid;</a:t>
            </a:r>
          </a:p>
          <a:p>
            <a:r>
              <a:rPr lang="nl-NL" sz="1000"/>
              <a:t>Familie: stel familie en geliefden op de eerste plaats;</a:t>
            </a:r>
          </a:p>
          <a:p>
            <a:r>
              <a:rPr lang="nl-NL" sz="1000"/>
              <a:t>Vriendenkring: goede vriendenkring en voldoende sociale contacten.</a:t>
            </a:r>
          </a:p>
          <a:p>
            <a:endParaRPr lang="nl-NL" sz="1000"/>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6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Model positieve gezondheid</a:t>
            </a:r>
          </a:p>
        </p:txBody>
      </p:sp>
      <p:pic>
        <p:nvPicPr>
          <p:cNvPr id="4" name="Tijdelijke aanduiding voor inhoud 3"/>
          <p:cNvPicPr>
            <a:picLocks noGrp="1" noChangeAspect="1"/>
          </p:cNvPicPr>
          <p:nvPr>
            <p:ph idx="1"/>
          </p:nvPr>
        </p:nvPicPr>
        <p:blipFill>
          <a:blip r:embed="rId2"/>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209438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4100">
                <a:solidFill>
                  <a:srgbClr val="FFFFFF"/>
                </a:solidFill>
              </a:rPr>
              <a:t>Herhaling welvaartsziektes</a:t>
            </a:r>
          </a:p>
        </p:txBody>
      </p:sp>
      <p:sp>
        <p:nvSpPr>
          <p:cNvPr id="32"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Wat zijn welvaartsziektes</a:t>
            </a:r>
          </a:p>
          <a:p>
            <a:r>
              <a:rPr lang="nl-NL" sz="2400">
                <a:solidFill>
                  <a:srgbClr val="000000"/>
                </a:solidFill>
              </a:rPr>
              <a:t>Welke voorbeelden kennen wij</a:t>
            </a:r>
          </a:p>
          <a:p>
            <a:r>
              <a:rPr lang="nl-NL" sz="2400">
                <a:solidFill>
                  <a:srgbClr val="000000"/>
                </a:solidFill>
              </a:rPr>
              <a:t>Wat zijn de oorzaken en gevolgen</a:t>
            </a:r>
          </a:p>
        </p:txBody>
      </p:sp>
    </p:spTree>
    <p:extLst>
      <p:ext uri="{BB962C8B-B14F-4D97-AF65-F5344CB8AC3E}">
        <p14:creationId xmlns:p14="http://schemas.microsoft.com/office/powerpoint/2010/main" val="394882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Trends hypes in leefstijlen</a:t>
            </a:r>
          </a:p>
        </p:txBody>
      </p:sp>
      <p:pic>
        <p:nvPicPr>
          <p:cNvPr id="4" name="Tijdelijke aanduiding voor inhoud 3"/>
          <p:cNvPicPr>
            <a:picLocks noGrp="1" noChangeAspect="1"/>
          </p:cNvPicPr>
          <p:nvPr>
            <p:ph idx="1"/>
          </p:nvPr>
        </p:nvPicPr>
        <p:blipFill>
          <a:blip r:embed="rId3"/>
          <a:stretch>
            <a:fillRect/>
          </a:stretch>
        </p:blipFill>
        <p:spPr>
          <a:xfrm>
            <a:off x="1489166" y="1863634"/>
            <a:ext cx="7532913" cy="4142672"/>
          </a:xfrm>
          <a:prstGeom prst="rect">
            <a:avLst/>
          </a:prstGeom>
        </p:spPr>
      </p:pic>
      <p:sp>
        <p:nvSpPr>
          <p:cNvPr id="5" name="Tekstvak 4"/>
          <p:cNvSpPr txBox="1"/>
          <p:nvPr/>
        </p:nvSpPr>
        <p:spPr>
          <a:xfrm>
            <a:off x="9605818" y="1930400"/>
            <a:ext cx="2373746" cy="646331"/>
          </a:xfrm>
          <a:prstGeom prst="rect">
            <a:avLst/>
          </a:prstGeom>
          <a:noFill/>
        </p:spPr>
        <p:txBody>
          <a:bodyPr wrap="square" rtlCol="0">
            <a:spAutoFit/>
          </a:bodyPr>
          <a:lstStyle/>
          <a:p>
            <a:r>
              <a:rPr lang="nl-NL" dirty="0"/>
              <a:t>Welke ken jij?</a:t>
            </a:r>
          </a:p>
          <a:p>
            <a:r>
              <a:rPr lang="nl-NL" dirty="0"/>
              <a:t>Welke volg jij?</a:t>
            </a:r>
          </a:p>
        </p:txBody>
      </p:sp>
      <p:sp>
        <p:nvSpPr>
          <p:cNvPr id="3" name="Rechthoek 2">
            <a:extLst>
              <a:ext uri="{FF2B5EF4-FFF2-40B4-BE49-F238E27FC236}">
                <a16:creationId xmlns:a16="http://schemas.microsoft.com/office/drawing/2014/main" id="{BB78DC3C-3CC2-3E41-B09D-716E5863BE2A}"/>
              </a:ext>
            </a:extLst>
          </p:cNvPr>
          <p:cNvSpPr/>
          <p:nvPr/>
        </p:nvSpPr>
        <p:spPr>
          <a:xfrm>
            <a:off x="2788693" y="6006306"/>
            <a:ext cx="6096000" cy="646331"/>
          </a:xfrm>
          <a:prstGeom prst="rect">
            <a:avLst/>
          </a:prstGeom>
        </p:spPr>
        <p:txBody>
          <a:bodyPr>
            <a:spAutoFit/>
          </a:bodyPr>
          <a:lstStyle/>
          <a:p>
            <a:pPr marL="171450" indent="-171450">
              <a:buFont typeface="Arial" panose="020B0604020202020204" pitchFamily="34" charset="0"/>
              <a:buChar char="•"/>
            </a:pPr>
            <a:r>
              <a:rPr lang="nl-NL" dirty="0">
                <a:ea typeface="Calibri" pitchFamily="34" charset="0"/>
                <a:cs typeface="Arial" charset="0"/>
              </a:rPr>
              <a:t>Onderzoek welke visie van trends in leefstijlen, </a:t>
            </a:r>
            <a:r>
              <a:rPr lang="nl-NL" dirty="0" err="1">
                <a:ea typeface="Calibri" pitchFamily="34" charset="0"/>
                <a:cs typeface="Arial" charset="0"/>
              </a:rPr>
              <a:t>voedinghypes</a:t>
            </a:r>
            <a:r>
              <a:rPr lang="nl-NL" dirty="0">
                <a:ea typeface="Calibri" pitchFamily="34" charset="0"/>
                <a:cs typeface="Arial" charset="0"/>
              </a:rPr>
              <a:t> aansluiten bij de blue zone.</a:t>
            </a:r>
          </a:p>
        </p:txBody>
      </p:sp>
    </p:spTree>
    <p:extLst>
      <p:ext uri="{BB962C8B-B14F-4D97-AF65-F5344CB8AC3E}">
        <p14:creationId xmlns:p14="http://schemas.microsoft.com/office/powerpoint/2010/main" val="418541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75855"/>
          </a:xfrm>
        </p:spPr>
        <p:txBody>
          <a:bodyPr/>
          <a:lstStyle/>
          <a:p>
            <a:r>
              <a:rPr lang="nl-NL" dirty="0"/>
              <a:t>Uitleg opdracht voor in de les</a:t>
            </a:r>
          </a:p>
        </p:txBody>
      </p:sp>
      <p:sp>
        <p:nvSpPr>
          <p:cNvPr id="4" name="Tijdelijke aanduiding voor tekst 3"/>
          <p:cNvSpPr>
            <a:spLocks noGrp="1"/>
          </p:cNvSpPr>
          <p:nvPr>
            <p:ph type="body" idx="1"/>
          </p:nvPr>
        </p:nvSpPr>
        <p:spPr/>
        <p:txBody>
          <a:bodyPr/>
          <a:lstStyle/>
          <a:p>
            <a:r>
              <a:rPr lang="nl-NL" dirty="0"/>
              <a:t>1. Kies één van de volgende welvaartsziekten:</a:t>
            </a:r>
          </a:p>
        </p:txBody>
      </p:sp>
      <p:sp>
        <p:nvSpPr>
          <p:cNvPr id="5" name="Tijdelijke aanduiding voor inhoud 4"/>
          <p:cNvSpPr>
            <a:spLocks noGrp="1"/>
          </p:cNvSpPr>
          <p:nvPr>
            <p:ph sz="half" idx="2"/>
          </p:nvPr>
        </p:nvSpPr>
        <p:spPr/>
        <p:txBody>
          <a:bodyPr>
            <a:normAutofit fontScale="77500" lnSpcReduction="20000"/>
          </a:bodyPr>
          <a:lstStyle/>
          <a:p>
            <a:pPr marL="0" indent="0">
              <a:buNone/>
            </a:pPr>
            <a:r>
              <a:rPr lang="nl-NL" dirty="0"/>
              <a:t>	</a:t>
            </a:r>
          </a:p>
          <a:p>
            <a:pPr marL="914400" lvl="1" indent="-457200">
              <a:buFont typeface="+mj-lt"/>
              <a:buAutoNum type="arabicPeriod"/>
            </a:pPr>
            <a:r>
              <a:rPr lang="nl-NL" dirty="0"/>
              <a:t>Dikke darm kanker</a:t>
            </a:r>
          </a:p>
          <a:p>
            <a:pPr marL="914400" lvl="1" indent="-457200">
              <a:buFont typeface="+mj-lt"/>
              <a:buAutoNum type="arabicPeriod"/>
            </a:pPr>
            <a:r>
              <a:rPr lang="nl-NL" dirty="0"/>
              <a:t>Slagaderverkalking </a:t>
            </a:r>
          </a:p>
          <a:p>
            <a:pPr marL="914400" lvl="1" indent="-457200">
              <a:buFont typeface="+mj-lt"/>
              <a:buAutoNum type="arabicPeriod"/>
            </a:pPr>
            <a:r>
              <a:rPr lang="nl-NL" dirty="0"/>
              <a:t>Herseninfarct </a:t>
            </a:r>
          </a:p>
          <a:p>
            <a:pPr marL="914400" lvl="1" indent="-457200">
              <a:buFont typeface="+mj-lt"/>
              <a:buAutoNum type="arabicPeriod"/>
            </a:pPr>
            <a:r>
              <a:rPr lang="nl-NL" dirty="0"/>
              <a:t>Morbide obesitas</a:t>
            </a:r>
          </a:p>
          <a:p>
            <a:pPr marL="914400" lvl="1" indent="-457200">
              <a:buFont typeface="+mj-lt"/>
              <a:buAutoNum type="arabicPeriod"/>
            </a:pPr>
            <a:r>
              <a:rPr lang="nl-NL" dirty="0"/>
              <a:t>Stress</a:t>
            </a:r>
          </a:p>
          <a:p>
            <a:endParaRPr lang="nl-NL" dirty="0"/>
          </a:p>
        </p:txBody>
      </p:sp>
      <p:sp>
        <p:nvSpPr>
          <p:cNvPr id="6" name="Tijdelijke aanduiding voor tekst 5"/>
          <p:cNvSpPr>
            <a:spLocks noGrp="1"/>
          </p:cNvSpPr>
          <p:nvPr>
            <p:ph type="body" sz="quarter" idx="3"/>
          </p:nvPr>
        </p:nvSpPr>
        <p:spPr/>
        <p:txBody>
          <a:bodyPr/>
          <a:lstStyle/>
          <a:p>
            <a:pPr lvl="0">
              <a:buClr>
                <a:srgbClr val="90C226"/>
              </a:buClr>
            </a:pPr>
            <a:r>
              <a:rPr lang="nl-NL" dirty="0">
                <a:solidFill>
                  <a:prstClr val="black">
                    <a:lumMod val="75000"/>
                    <a:lumOff val="25000"/>
                  </a:prstClr>
                </a:solidFill>
              </a:rPr>
              <a:t>2. Beantwoord met de volgende vragen: </a:t>
            </a:r>
          </a:p>
        </p:txBody>
      </p:sp>
      <p:sp>
        <p:nvSpPr>
          <p:cNvPr id="7" name="Tijdelijke aanduiding voor inhoud 6"/>
          <p:cNvSpPr>
            <a:spLocks noGrp="1"/>
          </p:cNvSpPr>
          <p:nvPr>
            <p:ph sz="quarter" idx="4"/>
          </p:nvPr>
        </p:nvSpPr>
        <p:spPr>
          <a:xfrm>
            <a:off x="5088384" y="3023572"/>
            <a:ext cx="4185617" cy="3304117"/>
          </a:xfrm>
        </p:spPr>
        <p:txBody>
          <a:bodyPr>
            <a:normAutofit fontScale="77500" lnSpcReduction="20000"/>
          </a:bodyPr>
          <a:lstStyle/>
          <a:p>
            <a:pPr lvl="1"/>
            <a:r>
              <a:rPr lang="nl-NL" dirty="0"/>
              <a:t>Wat houdt de aandoening in? </a:t>
            </a:r>
          </a:p>
          <a:p>
            <a:pPr lvl="1"/>
            <a:r>
              <a:rPr lang="nl-NL" dirty="0"/>
              <a:t>Wat zijn de symptomen?</a:t>
            </a:r>
          </a:p>
          <a:p>
            <a:pPr lvl="1"/>
            <a:r>
              <a:rPr lang="nl-NL" dirty="0"/>
              <a:t>Wat is de oorzaak?</a:t>
            </a:r>
          </a:p>
          <a:p>
            <a:pPr lvl="1"/>
            <a:r>
              <a:rPr lang="nl-NL" dirty="0"/>
              <a:t>Wat is de (mogelijke) behandeling?</a:t>
            </a:r>
          </a:p>
          <a:p>
            <a:pPr lvl="1"/>
            <a:r>
              <a:rPr lang="nl-NL" dirty="0"/>
              <a:t>Wat is het perspectief (kan iemand hiermee leven, hoe, hoe lang)?</a:t>
            </a:r>
          </a:p>
          <a:p>
            <a:pPr lvl="1"/>
            <a:r>
              <a:rPr lang="nl-NL" dirty="0"/>
              <a:t>Maak over deze informatie een korte presentatie ongeveer 5 minuten. </a:t>
            </a:r>
          </a:p>
          <a:p>
            <a:pPr lvl="1"/>
            <a:endParaRPr lang="nl-NL" dirty="0"/>
          </a:p>
          <a:p>
            <a:r>
              <a:rPr lang="nl-NL" dirty="0"/>
              <a:t>Presenteer je bevindingen</a:t>
            </a:r>
          </a:p>
          <a:p>
            <a:endParaRPr lang="nl-NL" dirty="0"/>
          </a:p>
        </p:txBody>
      </p:sp>
    </p:spTree>
    <p:extLst>
      <p:ext uri="{BB962C8B-B14F-4D97-AF65-F5344CB8AC3E}">
        <p14:creationId xmlns:p14="http://schemas.microsoft.com/office/powerpoint/2010/main" val="342719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fruit, voedsel&#10;&#10;Automatisch gegenereerde beschrijving">
            <a:extLst>
              <a:ext uri="{FF2B5EF4-FFF2-40B4-BE49-F238E27FC236}">
                <a16:creationId xmlns:a16="http://schemas.microsoft.com/office/drawing/2014/main" id="{72706AF9-EADE-544C-AF84-5C0FF1E0C91F}"/>
              </a:ext>
            </a:extLst>
          </p:cNvPr>
          <p:cNvPicPr>
            <a:picLocks noGrp="1" noChangeAspect="1"/>
          </p:cNvPicPr>
          <p:nvPr>
            <p:ph idx="4294967295"/>
          </p:nvPr>
        </p:nvPicPr>
        <p:blipFill>
          <a:blip r:embed="rId2"/>
          <a:stretch>
            <a:fillRect/>
          </a:stretch>
        </p:blipFill>
        <p:spPr>
          <a:xfrm>
            <a:off x="643467" y="934467"/>
            <a:ext cx="9907302" cy="4532590"/>
          </a:xfrm>
          <a:prstGeom prst="rect">
            <a:avLst/>
          </a:prstGeom>
        </p:spPr>
      </p:pic>
      <p:sp>
        <p:nvSpPr>
          <p:cNvPr id="2" name="Rechthoek 1">
            <a:extLst>
              <a:ext uri="{FF2B5EF4-FFF2-40B4-BE49-F238E27FC236}">
                <a16:creationId xmlns:a16="http://schemas.microsoft.com/office/drawing/2014/main" id="{8A66001A-F3BA-B345-8065-B466E231E20C}"/>
              </a:ext>
            </a:extLst>
          </p:cNvPr>
          <p:cNvSpPr/>
          <p:nvPr/>
        </p:nvSpPr>
        <p:spPr>
          <a:xfrm>
            <a:off x="2395792" y="5649909"/>
            <a:ext cx="3534942" cy="707886"/>
          </a:xfrm>
          <a:prstGeom prst="rect">
            <a:avLst/>
          </a:prstGeom>
        </p:spPr>
        <p:txBody>
          <a:bodyPr wrap="none">
            <a:spAutoFit/>
          </a:bodyPr>
          <a:lstStyle/>
          <a:p>
            <a:r>
              <a:rPr lang="nl-NL" sz="2000" dirty="0">
                <a:hlinkClick r:id="rId3"/>
              </a:rPr>
              <a:t>https://www.new-nutrition.com</a:t>
            </a:r>
            <a:endParaRPr lang="nl-NL" sz="2000" dirty="0"/>
          </a:p>
          <a:p>
            <a:endParaRPr lang="nl-NL" sz="2000" dirty="0"/>
          </a:p>
        </p:txBody>
      </p:sp>
    </p:spTree>
    <p:extLst>
      <p:ext uri="{BB962C8B-B14F-4D97-AF65-F5344CB8AC3E}">
        <p14:creationId xmlns:p14="http://schemas.microsoft.com/office/powerpoint/2010/main" val="171953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voedsel, fruit&#10;&#10;Automatisch gegenereerde beschrijving">
            <a:extLst>
              <a:ext uri="{FF2B5EF4-FFF2-40B4-BE49-F238E27FC236}">
                <a16:creationId xmlns:a16="http://schemas.microsoft.com/office/drawing/2014/main" id="{E697D1D8-B2B1-C849-8A7B-58F6CC654DEB}"/>
              </a:ext>
            </a:extLst>
          </p:cNvPr>
          <p:cNvPicPr>
            <a:picLocks noChangeAspect="1"/>
          </p:cNvPicPr>
          <p:nvPr/>
        </p:nvPicPr>
        <p:blipFill>
          <a:blip r:embed="rId2"/>
          <a:stretch>
            <a:fillRect/>
          </a:stretch>
        </p:blipFill>
        <p:spPr>
          <a:xfrm>
            <a:off x="1344800" y="643467"/>
            <a:ext cx="1677640" cy="2475653"/>
          </a:xfrm>
          <a:prstGeom prst="rect">
            <a:avLst/>
          </a:prstGeom>
        </p:spPr>
      </p:pic>
      <p:sp>
        <p:nvSpPr>
          <p:cNvPr id="18" name="Rectangle 1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oedsel, salade, fruit&#10;&#10;Automatisch gegenereerde beschrijving">
            <a:extLst>
              <a:ext uri="{FF2B5EF4-FFF2-40B4-BE49-F238E27FC236}">
                <a16:creationId xmlns:a16="http://schemas.microsoft.com/office/drawing/2014/main" id="{E9509F84-7C35-8A4C-96C0-E89EF1F8EBE0}"/>
              </a:ext>
            </a:extLst>
          </p:cNvPr>
          <p:cNvPicPr>
            <a:picLocks noChangeAspect="1"/>
          </p:cNvPicPr>
          <p:nvPr/>
        </p:nvPicPr>
        <p:blipFill>
          <a:blip r:embed="rId3"/>
          <a:stretch>
            <a:fillRect/>
          </a:stretch>
        </p:blipFill>
        <p:spPr>
          <a:xfrm>
            <a:off x="5042279" y="650497"/>
            <a:ext cx="1931697" cy="2468623"/>
          </a:xfrm>
          <a:prstGeom prst="rect">
            <a:avLst/>
          </a:prstGeom>
        </p:spPr>
      </p:pic>
      <p:sp>
        <p:nvSpPr>
          <p:cNvPr id="20" name="Rectangle 1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0B30A83-7BF6-1941-BCFE-C05A31B66DE1}"/>
              </a:ext>
            </a:extLst>
          </p:cNvPr>
          <p:cNvPicPr>
            <a:picLocks noChangeAspect="1"/>
          </p:cNvPicPr>
          <p:nvPr/>
        </p:nvPicPr>
        <p:blipFill>
          <a:blip r:embed="rId4"/>
          <a:stretch>
            <a:fillRect/>
          </a:stretch>
        </p:blipFill>
        <p:spPr>
          <a:xfrm>
            <a:off x="8705658" y="650497"/>
            <a:ext cx="2468623" cy="2468623"/>
          </a:xfrm>
          <a:prstGeom prst="rect">
            <a:avLst/>
          </a:prstGeom>
        </p:spPr>
      </p:pic>
      <p:sp>
        <p:nvSpPr>
          <p:cNvPr id="22" name="Rectangle 21">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2BE569A8-0828-1246-8706-4225F7C9DDAD}"/>
              </a:ext>
            </a:extLst>
          </p:cNvPr>
          <p:cNvPicPr>
            <a:picLocks noChangeAspect="1"/>
          </p:cNvPicPr>
          <p:nvPr/>
        </p:nvPicPr>
        <p:blipFill>
          <a:blip r:embed="rId5"/>
          <a:stretch>
            <a:fillRect/>
          </a:stretch>
        </p:blipFill>
        <p:spPr>
          <a:xfrm>
            <a:off x="1404812" y="3748194"/>
            <a:ext cx="1540417" cy="2471631"/>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E58FCE5C-FCB6-5041-B465-AF3EBF702621}"/>
              </a:ext>
            </a:extLst>
          </p:cNvPr>
          <p:cNvPicPr>
            <a:picLocks noChangeAspect="1"/>
          </p:cNvPicPr>
          <p:nvPr/>
        </p:nvPicPr>
        <p:blipFill>
          <a:blip r:embed="rId6"/>
          <a:stretch>
            <a:fillRect/>
          </a:stretch>
        </p:blipFill>
        <p:spPr>
          <a:xfrm>
            <a:off x="4405433" y="4066135"/>
            <a:ext cx="3217333" cy="1906269"/>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3963CDA5-1341-BB42-9F31-03101B224708}"/>
              </a:ext>
            </a:extLst>
          </p:cNvPr>
          <p:cNvPicPr>
            <a:picLocks noChangeAspect="1"/>
          </p:cNvPicPr>
          <p:nvPr/>
        </p:nvPicPr>
        <p:blipFill>
          <a:blip r:embed="rId7"/>
          <a:stretch>
            <a:fillRect/>
          </a:stretch>
        </p:blipFill>
        <p:spPr>
          <a:xfrm>
            <a:off x="8313518" y="3975058"/>
            <a:ext cx="3252903" cy="2024932"/>
          </a:xfrm>
          <a:prstGeom prst="rect">
            <a:avLst/>
          </a:prstGeom>
        </p:spPr>
      </p:pic>
    </p:spTree>
    <p:extLst>
      <p:ext uri="{BB962C8B-B14F-4D97-AF65-F5344CB8AC3E}">
        <p14:creationId xmlns:p14="http://schemas.microsoft.com/office/powerpoint/2010/main" val="140800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Lesplanning</a:t>
            </a:r>
          </a:p>
        </p:txBody>
      </p:sp>
      <p:sp>
        <p:nvSpPr>
          <p:cNvPr id="3" name="Tijdelijke aanduiding voor inhoud 2"/>
          <p:cNvSpPr>
            <a:spLocks noGrp="1"/>
          </p:cNvSpPr>
          <p:nvPr>
            <p:ph idx="1"/>
          </p:nvPr>
        </p:nvSpPr>
        <p:spPr/>
        <p:txBody>
          <a:bodyPr/>
          <a:lstStyle/>
          <a:p>
            <a:r>
              <a:rPr lang="nl-NL" dirty="0"/>
              <a:t>Introductie film op blue zones</a:t>
            </a:r>
          </a:p>
          <a:p>
            <a:r>
              <a:rPr lang="nl-NL" dirty="0"/>
              <a:t>Uitleg blue zones en model positieve gezondheid</a:t>
            </a:r>
          </a:p>
          <a:p>
            <a:r>
              <a:rPr lang="nl-NL" dirty="0"/>
              <a:t>Herhaling welvaartziektes</a:t>
            </a:r>
          </a:p>
          <a:p>
            <a:r>
              <a:rPr lang="nl-NL" dirty="0"/>
              <a:t>Uitleg opdracht trends en hypes voedingspatronen</a:t>
            </a:r>
          </a:p>
        </p:txBody>
      </p:sp>
    </p:spTree>
    <p:extLst>
      <p:ext uri="{BB962C8B-B14F-4D97-AF65-F5344CB8AC3E}">
        <p14:creationId xmlns:p14="http://schemas.microsoft.com/office/powerpoint/2010/main" val="356817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1347F9-5A09-114C-8FDD-91DADD5D6ACC}"/>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a:solidFill>
                  <a:srgbClr val="FFFFFF"/>
                </a:solidFill>
              </a:rPr>
              <a:t>Even wakker worden!</a:t>
            </a:r>
          </a:p>
        </p:txBody>
      </p:sp>
      <p:pic>
        <p:nvPicPr>
          <p:cNvPr id="7" name="Afbeelding 6">
            <a:extLst>
              <a:ext uri="{FF2B5EF4-FFF2-40B4-BE49-F238E27FC236}">
                <a16:creationId xmlns:a16="http://schemas.microsoft.com/office/drawing/2014/main" id="{61E03FAE-0BA6-A34A-8AA2-5893674F3091}"/>
              </a:ext>
            </a:extLst>
          </p:cNvPr>
          <p:cNvPicPr>
            <a:picLocks noChangeAspect="1"/>
          </p:cNvPicPr>
          <p:nvPr/>
        </p:nvPicPr>
        <p:blipFill>
          <a:blip r:embed="rId2"/>
          <a:stretch>
            <a:fillRect/>
          </a:stretch>
        </p:blipFill>
        <p:spPr>
          <a:xfrm>
            <a:off x="1049180" y="307731"/>
            <a:ext cx="3997637" cy="3997637"/>
          </a:xfrm>
          <a:prstGeom prst="rect">
            <a:avLst/>
          </a:prstGeom>
        </p:spPr>
      </p:pic>
      <p:pic>
        <p:nvPicPr>
          <p:cNvPr id="5" name="Tijdelijke aanduiding voor inhoud 4" descr="Afbeelding met object, geel, klok&#10;&#10;Automatisch gegenereerde beschrijving">
            <a:extLst>
              <a:ext uri="{FF2B5EF4-FFF2-40B4-BE49-F238E27FC236}">
                <a16:creationId xmlns:a16="http://schemas.microsoft.com/office/drawing/2014/main" id="{83D1B37C-4136-7D48-B9B2-358ACE609FEA}"/>
              </a:ext>
            </a:extLst>
          </p:cNvPr>
          <p:cNvPicPr>
            <a:picLocks noGrp="1" noChangeAspect="1"/>
          </p:cNvPicPr>
          <p:nvPr>
            <p:ph idx="1"/>
          </p:nvPr>
        </p:nvPicPr>
        <p:blipFill>
          <a:blip r:embed="rId3"/>
          <a:stretch>
            <a:fillRect/>
          </a:stretch>
        </p:blipFill>
        <p:spPr>
          <a:xfrm>
            <a:off x="6416043" y="648936"/>
            <a:ext cx="5455917" cy="3315227"/>
          </a:xfrm>
          <a:prstGeom prst="rect">
            <a:avLst/>
          </a:prstGeom>
        </p:spPr>
      </p:pic>
      <p:cxnSp>
        <p:nvCxnSpPr>
          <p:cNvPr id="30" name="Straight Connector 2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80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BFCA5C-3A7A-3242-9846-08302ABFCE04}"/>
              </a:ext>
            </a:extLst>
          </p:cNvPr>
          <p:cNvSpPr>
            <a:spLocks noGrp="1"/>
          </p:cNvSpPr>
          <p:nvPr>
            <p:ph type="title"/>
          </p:nvPr>
        </p:nvSpPr>
        <p:spPr>
          <a:xfrm>
            <a:off x="655320" y="2671011"/>
            <a:ext cx="5257803" cy="2427120"/>
          </a:xfrm>
        </p:spPr>
        <p:txBody>
          <a:bodyPr vert="horz" lIns="91440" tIns="45720" rIns="91440" bIns="45720" rtlCol="0" anchor="t">
            <a:normAutofit fontScale="90000"/>
          </a:bodyPr>
          <a:lstStyle/>
          <a:p>
            <a:r>
              <a:rPr lang="en-US" sz="3600" dirty="0" err="1"/>
              <a:t>Vragen</a:t>
            </a:r>
            <a:r>
              <a:rPr lang="en-US" sz="3600" dirty="0"/>
              <a:t> </a:t>
            </a:r>
            <a:r>
              <a:rPr lang="en-US" sz="3600" dirty="0" err="1"/>
              <a:t>vorige</a:t>
            </a:r>
            <a:r>
              <a:rPr lang="en-US" sz="3600" dirty="0"/>
              <a:t> les, hot topics, LA </a:t>
            </a:r>
            <a:r>
              <a:rPr lang="en-US" sz="3600" dirty="0" err="1"/>
              <a:t>nieuwe</a:t>
            </a:r>
            <a:r>
              <a:rPr lang="en-US" sz="3600" dirty="0"/>
              <a:t> </a:t>
            </a:r>
            <a:r>
              <a:rPr lang="en-US" sz="3600" dirty="0" err="1"/>
              <a:t>economie</a:t>
            </a:r>
            <a:r>
              <a:rPr lang="en-US" sz="3600" dirty="0"/>
              <a:t> </a:t>
            </a:r>
            <a:r>
              <a:rPr lang="en-US" sz="3600" dirty="0" err="1"/>
              <a:t>en</a:t>
            </a:r>
            <a:r>
              <a:rPr lang="en-US" sz="3600" dirty="0"/>
              <a:t> lifestyle </a:t>
            </a:r>
            <a:br>
              <a:rPr lang="en-US" sz="3600" dirty="0"/>
            </a:br>
            <a:r>
              <a:rPr lang="en-US" sz="1600" dirty="0">
                <a:hlinkClick r:id="rId2"/>
              </a:rPr>
              <a:t>https://www.duurzaambedrijfsleven.nl/future-leadership/30905/nieuwe-economie-mvo</a:t>
            </a:r>
            <a:br>
              <a:rPr lang="en-US" sz="3600" dirty="0"/>
            </a:br>
            <a:endParaRPr lang="en-US" sz="3600" dirty="0"/>
          </a:p>
        </p:txBody>
      </p:sp>
      <p:cxnSp>
        <p:nvCxnSpPr>
          <p:cNvPr id="12" name="Straight Arrow Connector 11">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en, tekening, doos, rood&#10;&#10;Automatisch gegenereerde beschrijving">
            <a:extLst>
              <a:ext uri="{FF2B5EF4-FFF2-40B4-BE49-F238E27FC236}">
                <a16:creationId xmlns:a16="http://schemas.microsoft.com/office/drawing/2014/main" id="{F7255844-18CA-B048-B079-919B6560959E}"/>
              </a:ext>
            </a:extLst>
          </p:cNvPr>
          <p:cNvPicPr>
            <a:picLocks noGrp="1" noChangeAspect="1"/>
          </p:cNvPicPr>
          <p:nvPr>
            <p:ph idx="1"/>
          </p:nvPr>
        </p:nvPicPr>
        <p:blipFill rotWithShape="1">
          <a:blip r:embed="rId3"/>
          <a:srcRect l="5675" r="13554" b="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24260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Leerdoelen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600" dirty="0"/>
              <a:t>De student kan uitleggen wat blue zones zijn.</a:t>
            </a:r>
          </a:p>
          <a:p>
            <a:r>
              <a:rPr lang="nl-NL" sz="1600" dirty="0"/>
              <a:t>De student kan de bijzonderheid van de blue zones benoemen</a:t>
            </a:r>
          </a:p>
          <a:p>
            <a:r>
              <a:rPr lang="nl-NL" sz="1600" dirty="0"/>
              <a:t>De student kan het model van de positieve gezondheid omschrijven en toepassen</a:t>
            </a:r>
          </a:p>
          <a:p>
            <a:r>
              <a:rPr lang="nl-NL" sz="1600" dirty="0"/>
              <a:t>De student kan oorzaken en gevolgen van welvaartsziektes omschrijven </a:t>
            </a:r>
          </a:p>
          <a:p>
            <a:r>
              <a:rPr lang="nl-NL" sz="1600" dirty="0"/>
              <a:t>De student onderzoekt een artikel over leefstijlen in de blue zones</a:t>
            </a:r>
          </a:p>
          <a:p>
            <a:r>
              <a:rPr lang="nl-NL" sz="1600" dirty="0"/>
              <a:t>De student onderzoekt een trend op het gebied van leefstijl en geeft aan wat voor invloed dit heeft op de welvaartziektes. Hij betrekt hierbij de begrippen als blue zones en positieve gezondheid</a:t>
            </a:r>
          </a:p>
          <a:p>
            <a:r>
              <a:rPr lang="nl-NL" sz="1600" dirty="0"/>
              <a:t>Aan de hand van zijn onderzoek schrijft hij een visie.</a:t>
            </a:r>
          </a:p>
          <a:p>
            <a:endParaRPr lang="nl-NL" sz="1600" dirty="0"/>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3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en-US" sz="5600"/>
              <a:t>Welke gezondheidsapp heb jij?</a:t>
            </a:r>
          </a:p>
        </p:txBody>
      </p:sp>
      <p:cxnSp>
        <p:nvCxnSpPr>
          <p:cNvPr id="11" name="Straight Arrow Connector 10">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Tijdelijke aanduiding voor inhoud 3"/>
          <p:cNvPicPr>
            <a:picLocks noGrp="1" noChangeAspect="1"/>
          </p:cNvPicPr>
          <p:nvPr>
            <p:ph idx="1"/>
          </p:nvPr>
        </p:nvPicPr>
        <p:blipFill rotWithShape="1">
          <a:blip r:embed="rId3"/>
          <a:srcRect l="29815" r="26468" b="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424186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804672" y="1412489"/>
            <a:ext cx="2871095" cy="2156621"/>
          </a:xfrm>
        </p:spPr>
        <p:txBody>
          <a:bodyPr anchor="t">
            <a:normAutofit/>
          </a:bodyPr>
          <a:lstStyle/>
          <a:p>
            <a:r>
              <a:rPr lang="nl-NL" sz="3100">
                <a:solidFill>
                  <a:srgbClr val="FFFFFF"/>
                </a:solidFill>
              </a:rPr>
              <a:t>Innovatie in de gezondheidszorg</a:t>
            </a:r>
          </a:p>
        </p:txBody>
      </p:sp>
      <p:sp>
        <p:nvSpPr>
          <p:cNvPr id="5" name="Tijdelijke aanduiding voor inhoud 4"/>
          <p:cNvSpPr>
            <a:spLocks noGrp="1"/>
          </p:cNvSpPr>
          <p:nvPr>
            <p:ph sz="half" idx="1"/>
          </p:nvPr>
        </p:nvSpPr>
        <p:spPr>
          <a:xfrm>
            <a:off x="5198993" y="1412489"/>
            <a:ext cx="2926080" cy="4363844"/>
          </a:xfrm>
        </p:spPr>
        <p:txBody>
          <a:bodyPr>
            <a:normAutofit/>
          </a:bodyPr>
          <a:lstStyle/>
          <a:p>
            <a:r>
              <a:rPr lang="nl-NL" sz="1900" b="1"/>
              <a:t>Technologische innovaties</a:t>
            </a:r>
          </a:p>
          <a:p>
            <a:r>
              <a:rPr lang="nl-NL" sz="1900">
                <a:hlinkClick r:id="rId2"/>
              </a:rPr>
              <a:t>https://www.youtube.com/watch?v=1OZlkAlCdFc</a:t>
            </a:r>
            <a:endParaRPr lang="nl-NL" sz="1900" b="1"/>
          </a:p>
          <a:p>
            <a:r>
              <a:rPr lang="nl-NL" sz="1900"/>
              <a:t>Robotica in de zorg</a:t>
            </a:r>
          </a:p>
          <a:p>
            <a:r>
              <a:rPr lang="nl-NL" sz="1900"/>
              <a:t>Domotica ondersteuning, mensen langer thuis wonen</a:t>
            </a:r>
          </a:p>
          <a:p>
            <a:r>
              <a:rPr lang="nl-NL" sz="1900">
                <a:hlinkClick r:id="rId3"/>
              </a:rPr>
              <a:t>https://www.vilans.nl/artikelen/12-technologische-ontwikkelingen-in-de-zorg</a:t>
            </a:r>
            <a:endParaRPr lang="nl-NL" sz="1900"/>
          </a:p>
          <a:p>
            <a:endParaRPr lang="nl-NL" sz="1900"/>
          </a:p>
          <a:p>
            <a:endParaRPr lang="nl-NL" sz="1900"/>
          </a:p>
        </p:txBody>
      </p:sp>
      <p:sp>
        <p:nvSpPr>
          <p:cNvPr id="6" name="Tijdelijke aanduiding voor inhoud 5"/>
          <p:cNvSpPr>
            <a:spLocks noGrp="1"/>
          </p:cNvSpPr>
          <p:nvPr>
            <p:ph sz="half" idx="2"/>
          </p:nvPr>
        </p:nvSpPr>
        <p:spPr>
          <a:xfrm>
            <a:off x="8451604" y="1412489"/>
            <a:ext cx="2926080" cy="4363844"/>
          </a:xfrm>
        </p:spPr>
        <p:txBody>
          <a:bodyPr>
            <a:normAutofit/>
          </a:bodyPr>
          <a:lstStyle/>
          <a:p>
            <a:r>
              <a:rPr lang="nl-NL" sz="2000" b="1" dirty="0"/>
              <a:t>Sociale innovaties</a:t>
            </a:r>
          </a:p>
          <a:p>
            <a:r>
              <a:rPr lang="nl-NL" sz="2000" dirty="0"/>
              <a:t>Bij instellingen: vernieuwing in de arbeidsorganisatie en arbeidsrelaties die leidt tot verbeterde prestaties van de organisatie en ontplooiing van talenten.</a:t>
            </a:r>
          </a:p>
          <a:p>
            <a:r>
              <a:rPr lang="nl-NL" sz="2000" dirty="0"/>
              <a:t>Mantelzorg</a:t>
            </a:r>
          </a:p>
          <a:p>
            <a:r>
              <a:rPr lang="nl-NL" sz="2000" dirty="0"/>
              <a:t>Samenwerking tussen diverse zorginstanties</a:t>
            </a:r>
          </a:p>
        </p:txBody>
      </p:sp>
    </p:spTree>
    <p:extLst>
      <p:ext uri="{BB962C8B-B14F-4D97-AF65-F5344CB8AC3E}">
        <p14:creationId xmlns:p14="http://schemas.microsoft.com/office/powerpoint/2010/main" val="314965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1158240" y="4894262"/>
            <a:ext cx="10307952" cy="1325563"/>
          </a:xfrm>
        </p:spPr>
        <p:txBody>
          <a:bodyP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idx="1"/>
          </p:nvPr>
        </p:nvSpPr>
        <p:spPr>
          <a:xfrm>
            <a:off x="1161288" y="701019"/>
            <a:ext cx="6484094" cy="3382247"/>
          </a:xfrm>
        </p:spPr>
        <p:txBody>
          <a:bodyPr anchor="ctr">
            <a:normAutofit/>
          </a:bodyPr>
          <a:lstStyle/>
          <a:p>
            <a:r>
              <a:rPr lang="nl-NL" sz="2000" dirty="0"/>
              <a:t>4 P’s wat denken jullie hier bij?</a:t>
            </a:r>
          </a:p>
          <a:p>
            <a:pPr lvl="1"/>
            <a:r>
              <a:rPr lang="nl-NL" sz="2000" dirty="0"/>
              <a:t>Preventie </a:t>
            </a:r>
          </a:p>
          <a:p>
            <a:pPr lvl="1"/>
            <a:r>
              <a:rPr lang="nl-NL" sz="2000" dirty="0"/>
              <a:t>Predictie</a:t>
            </a:r>
          </a:p>
          <a:p>
            <a:pPr lvl="1"/>
            <a:r>
              <a:rPr lang="nl-NL" sz="2000" dirty="0"/>
              <a:t>Persoonlijk</a:t>
            </a:r>
          </a:p>
          <a:p>
            <a:pPr lvl="1"/>
            <a:r>
              <a:rPr lang="nl-NL" sz="2000" dirty="0"/>
              <a:t>Participatie</a:t>
            </a:r>
          </a:p>
          <a:p>
            <a:pPr marL="457200" lvl="1" indent="0">
              <a:buNone/>
            </a:pPr>
            <a:endParaRPr lang="nl-NL" sz="2000" dirty="0"/>
          </a:p>
          <a:p>
            <a:pPr lvl="1"/>
            <a:endParaRPr lang="nl-NL" sz="2000" dirty="0"/>
          </a:p>
        </p:txBody>
      </p:sp>
      <p:cxnSp>
        <p:nvCxnSpPr>
          <p:cNvPr id="15" name="Straight Connector 1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0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811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0F0AA-A0C2-453F-9578-65CE92713806}">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04a8cfdc-dc7c-4728-8468-1752323b6dce"/>
  </ds:schemaRefs>
</ds:datastoreItem>
</file>

<file path=customXml/itemProps2.xml><?xml version="1.0" encoding="utf-8"?>
<ds:datastoreItem xmlns:ds="http://schemas.openxmlformats.org/officeDocument/2006/customXml" ds:itemID="{B4EF0104-89D1-42B2-AA84-16F8945F9019}">
  <ds:schemaRefs>
    <ds:schemaRef ds:uri="http://schemas.microsoft.com/sharepoint/v3/contenttype/forms"/>
  </ds:schemaRefs>
</ds:datastoreItem>
</file>

<file path=customXml/itemProps3.xml><?xml version="1.0" encoding="utf-8"?>
<ds:datastoreItem xmlns:ds="http://schemas.openxmlformats.org/officeDocument/2006/customXml" ds:itemID="{825AC1C1-80FC-4544-AB33-6ACF4312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TotalTime>
  <Words>704</Words>
  <Application>Microsoft Macintosh PowerPoint</Application>
  <PresentationFormat>Breedbeeld</PresentationFormat>
  <Paragraphs>81</Paragraphs>
  <Slides>17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College 2: Trends in leefpatronen</vt:lpstr>
      <vt:lpstr>Lesplanning</vt:lpstr>
      <vt:lpstr>Even wakker worden!</vt:lpstr>
      <vt:lpstr>Vragen vorige les, hot topics, LA nieuwe economie en lifestyle  https://www.duurzaambedrijfsleven.nl/future-leadership/30905/nieuwe-economie-mvo </vt:lpstr>
      <vt:lpstr>Leerdoelen</vt:lpstr>
      <vt:lpstr>Welke gezondheidsapp heb jij?</vt:lpstr>
      <vt:lpstr>Innovatie in de gezondheidszorg</vt:lpstr>
      <vt:lpstr>Gezonde leven van de toekomst</vt:lpstr>
      <vt:lpstr>Blue Zones</vt:lpstr>
      <vt:lpstr>Inleiding blue zones</vt:lpstr>
      <vt:lpstr>Terugkerende factoren</vt:lpstr>
      <vt:lpstr>Model positieve gezondheid</vt:lpstr>
      <vt:lpstr>Herhaling welvaartsziektes</vt:lpstr>
      <vt:lpstr>Trends hypes in leefstijlen</vt:lpstr>
      <vt:lpstr>Uitleg opdracht voor in de les</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2: Trends in leefpatronen</dc:title>
  <dc:creator>Mariska de Rouw</dc:creator>
  <cp:lastModifiedBy>Mariska de Rouw</cp:lastModifiedBy>
  <cp:revision>2</cp:revision>
  <dcterms:created xsi:type="dcterms:W3CDTF">2019-11-22T10:44:42Z</dcterms:created>
  <dcterms:modified xsi:type="dcterms:W3CDTF">2019-11-22T13:44:54Z</dcterms:modified>
</cp:coreProperties>
</file>